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4" r:id="rId1"/>
  </p:sldMasterIdLst>
  <p:notesMasterIdLst>
    <p:notesMasterId r:id="rId27"/>
  </p:notesMasterIdLst>
  <p:handoutMasterIdLst>
    <p:handoutMasterId r:id="rId28"/>
  </p:handoutMasterIdLst>
  <p:sldIdLst>
    <p:sldId id="647" r:id="rId2"/>
    <p:sldId id="525" r:id="rId3"/>
    <p:sldId id="586" r:id="rId4"/>
    <p:sldId id="587" r:id="rId5"/>
    <p:sldId id="256" r:id="rId6"/>
    <p:sldId id="679" r:id="rId7"/>
    <p:sldId id="526" r:id="rId8"/>
    <p:sldId id="556" r:id="rId9"/>
    <p:sldId id="664" r:id="rId10"/>
    <p:sldId id="680" r:id="rId11"/>
    <p:sldId id="665" r:id="rId12"/>
    <p:sldId id="681" r:id="rId13"/>
    <p:sldId id="652" r:id="rId14"/>
    <p:sldId id="682" r:id="rId15"/>
    <p:sldId id="651" r:id="rId16"/>
    <p:sldId id="650" r:id="rId17"/>
    <p:sldId id="669" r:id="rId18"/>
    <p:sldId id="684" r:id="rId19"/>
    <p:sldId id="667" r:id="rId20"/>
    <p:sldId id="672" r:id="rId21"/>
    <p:sldId id="683" r:id="rId22"/>
    <p:sldId id="685" r:id="rId23"/>
    <p:sldId id="686" r:id="rId24"/>
    <p:sldId id="689" r:id="rId25"/>
    <p:sldId id="688" r:id="rId26"/>
  </p:sldIdLst>
  <p:sldSz cx="9144000" cy="5143500" type="screen16x9"/>
  <p:notesSz cx="6858000" cy="9144000"/>
  <p:embeddedFontLst>
    <p:embeddedFont>
      <p:font typeface="隶书" pitchFamily="49" charset="-122"/>
      <p:regular r:id="rId29"/>
    </p:embeddedFont>
    <p:embeddedFont>
      <p:font typeface="Calibri" pitchFamily="34" charset="0"/>
      <p:regular r:id="rId30"/>
      <p:bold r:id="rId31"/>
      <p:italic r:id="rId32"/>
      <p:boldItalic r:id="rId33"/>
    </p:embeddedFont>
    <p:embeddedFont>
      <p:font typeface="黑体" pitchFamily="49" charset="-122"/>
      <p:regular r:id="rId34"/>
    </p:embeddedFont>
    <p:embeddedFont>
      <p:font typeface="楷体" pitchFamily="49" charset="-122"/>
      <p:regular r:id="rId35"/>
    </p:embeddedFont>
    <p:embeddedFont>
      <p:font typeface="Cambria Math" pitchFamily="18" charset="0"/>
      <p:regular r:id="rId36"/>
    </p:embeddedFont>
  </p:embeddedFontLst>
  <p:custDataLst>
    <p:tags r:id="rId3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594" userDrawn="1">
          <p15:clr>
            <a:srgbClr val="A4A3A4"/>
          </p15:clr>
        </p15:guide>
        <p15:guide id="2" pos="288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594"/>
        <p:guide pos="28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tags" Target="tags/tag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295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6765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5A52D7-8F67-41F0-A534-CB8A9A4DB92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013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9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591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典型例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7"/>
            <a:ext cx="1605280" cy="523162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典型例题</a:t>
            </a:r>
            <a:endParaRPr kumimoji="1"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7" y="267635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1" tIns="45690" rIns="91381" bIns="456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5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6" y="195541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79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7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36336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265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24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62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176940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2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74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回顾复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回顾复习</a:t>
            </a:r>
            <a:endParaRPr kumimoji="1"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10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7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5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17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84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17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15" indent="-342815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5" indent="-285679" algn="l" defTabSz="914172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6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2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58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4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29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5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2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8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9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5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6.wmf"/><Relationship Id="rId2" Type="http://schemas.openxmlformats.org/officeDocument/2006/relationships/tags" Target="../tags/tag3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48879" y="1203598"/>
            <a:ext cx="659667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第四章</a:t>
            </a:r>
            <a:r>
              <a:rPr lang="en-US" altLang="zh-CN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整式的加减</a:t>
            </a:r>
            <a:r>
              <a:rPr lang="zh-CN" altLang="en-US" sz="32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4.2   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整式的加法与减法</a:t>
            </a:r>
            <a:endParaRPr lang="en-US" altLang="zh-CN" sz="2800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课时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en-US" altLang="zh-CN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合并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同类项 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>
            <p:custDataLst>
              <p:tags r:id="rId1"/>
            </p:custDataLst>
          </p:nvPr>
        </p:nvSpPr>
        <p:spPr>
          <a:xfrm>
            <a:off x="755576" y="1635646"/>
            <a:ext cx="8130540" cy="21929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3200" b="1" dirty="0">
                <a:latin typeface="+mj-ea"/>
                <a:ea typeface="+mj-ea"/>
                <a:cs typeface="Times New Roman" pitchFamily="18" charset="0"/>
                <a:sym typeface="+mn-ea"/>
              </a:rPr>
              <a:t>同类项：</a:t>
            </a:r>
            <a:r>
              <a:rPr lang="zh-CN" sz="3200" b="1" dirty="0">
                <a:solidFill>
                  <a:srgbClr val="0070C0"/>
                </a:solidFill>
                <a:latin typeface="+mj-ea"/>
                <a:ea typeface="+mj-ea"/>
                <a:cs typeface="Times New Roman" pitchFamily="18" charset="0"/>
                <a:sym typeface="+mn-ea"/>
              </a:rPr>
              <a:t>所含字母</a:t>
            </a:r>
            <a:r>
              <a:rPr lang="zh-CN" sz="3200" b="1" dirty="0">
                <a:solidFill>
                  <a:srgbClr val="FF0000"/>
                </a:solidFill>
                <a:latin typeface="+mj-ea"/>
                <a:ea typeface="+mj-ea"/>
                <a:cs typeface="Times New Roman" pitchFamily="18" charset="0"/>
                <a:sym typeface="+mn-ea"/>
              </a:rPr>
              <a:t>相同</a:t>
            </a:r>
            <a:r>
              <a:rPr lang="zh-CN" sz="3200" b="1" dirty="0">
                <a:solidFill>
                  <a:srgbClr val="0070C0"/>
                </a:solidFill>
                <a:latin typeface="+mj-ea"/>
                <a:ea typeface="+mj-ea"/>
                <a:cs typeface="Times New Roman" pitchFamily="18" charset="0"/>
                <a:sym typeface="+mn-ea"/>
              </a:rPr>
              <a:t>，并且相同字母的指数</a:t>
            </a:r>
            <a:r>
              <a:rPr lang="zh-CN" sz="3200" b="1" dirty="0">
                <a:solidFill>
                  <a:srgbClr val="FF0000"/>
                </a:solidFill>
                <a:latin typeface="+mj-ea"/>
                <a:ea typeface="+mj-ea"/>
                <a:cs typeface="Times New Roman" pitchFamily="18" charset="0"/>
                <a:sym typeface="+mn-ea"/>
              </a:rPr>
              <a:t>也相同</a:t>
            </a:r>
            <a:r>
              <a:rPr lang="zh-CN" sz="3200" b="1" dirty="0">
                <a:solidFill>
                  <a:srgbClr val="0070C0"/>
                </a:solidFill>
                <a:latin typeface="+mj-ea"/>
                <a:ea typeface="+mj-ea"/>
                <a:cs typeface="Times New Roman" pitchFamily="18" charset="0"/>
                <a:sym typeface="+mn-ea"/>
              </a:rPr>
              <a:t>的项叫作同类项。几个常数项也是同类项。</a:t>
            </a:r>
          </a:p>
        </p:txBody>
      </p:sp>
    </p:spTree>
    <p:extLst>
      <p:ext uri="{BB962C8B-B14F-4D97-AF65-F5344CB8AC3E}">
        <p14:creationId xmlns:p14="http://schemas.microsoft.com/office/powerpoint/2010/main" val="215451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093221" y="2316237"/>
            <a:ext cx="0" cy="361950"/>
          </a:xfrm>
          <a:prstGeom prst="line">
            <a:avLst/>
          </a:prstGeom>
          <a:ln w="19050" cmpd="sng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862716" y="1779662"/>
            <a:ext cx="48914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sz="2800" b="0" dirty="0">
                <a:latin typeface="Times New Roman" pitchFamily="18" charset="0"/>
                <a:cs typeface="Times New Roman" pitchFamily="18" charset="0"/>
              </a:rPr>
              <a:t>计算：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4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 dirty="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+2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+7+3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-8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 dirty="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-2</a:t>
            </a:r>
            <a:endParaRPr sz="2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21491" y="2342272"/>
            <a:ext cx="4572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00000"/>
              </a:lnSpc>
            </a:pPr>
            <a:r>
              <a:rPr lang="zh-CN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解：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4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 dirty="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+2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+7+3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-8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 dirty="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-2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725681" y="2839477"/>
            <a:ext cx="4572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000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  <a:sym typeface="+mn-ea"/>
              </a:rPr>
              <a:t>=4</a:t>
            </a:r>
            <a:r>
              <a:rPr lang="en-US" altLang="zh-CN" sz="2800" i="1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  <a:sym typeface="+mn-ea"/>
              </a:rPr>
              <a:t>-8</a:t>
            </a:r>
            <a:r>
              <a:rPr lang="en-US" altLang="zh-CN" sz="2800" i="1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  <a:sym typeface="+mn-ea"/>
              </a:rPr>
              <a:t>+2</a:t>
            </a:r>
            <a:r>
              <a:rPr lang="en-US" altLang="zh-CN" sz="2800" i="1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  <a:sym typeface="+mn-ea"/>
              </a:rPr>
              <a:t>+3</a:t>
            </a:r>
            <a:r>
              <a:rPr lang="en-US" altLang="zh-CN" sz="2800" i="1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  <a:sym typeface="+mn-ea"/>
              </a:rPr>
              <a:t>+7-2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711711" y="3358272"/>
            <a:ext cx="4572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000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  <a:sym typeface="+mn-ea"/>
              </a:rPr>
              <a:t>=(4</a:t>
            </a:r>
            <a:r>
              <a:rPr lang="en-US" altLang="zh-CN" sz="2800" i="1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  <a:sym typeface="+mn-ea"/>
              </a:rPr>
              <a:t>-8</a:t>
            </a:r>
            <a:r>
              <a:rPr lang="en-US" altLang="zh-CN" sz="2800" i="1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  <a:sym typeface="+mn-ea"/>
              </a:rPr>
              <a:t>)+(2</a:t>
            </a:r>
            <a:r>
              <a:rPr lang="en-US" altLang="zh-CN" sz="2800" i="1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  <a:sym typeface="+mn-ea"/>
              </a:rPr>
              <a:t>+3</a:t>
            </a:r>
            <a:r>
              <a:rPr lang="en-US" altLang="zh-CN" sz="2800" i="1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  <a:sym typeface="+mn-ea"/>
              </a:rPr>
              <a:t>)+(7-2)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047491" y="2822332"/>
            <a:ext cx="206756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00000"/>
              </a:lnSpc>
            </a:pPr>
            <a:r>
              <a:rPr lang="zh-CN" altLang="en-US" sz="2800">
                <a:latin typeface="Times New Roman" pitchFamily="18" charset="0"/>
                <a:cs typeface="Times New Roman" pitchFamily="18" charset="0"/>
                <a:sym typeface="+mn-ea"/>
              </a:rPr>
              <a:t>（交换律）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747271" y="4314582"/>
            <a:ext cx="291401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000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  <a:sym typeface="+mn-ea"/>
              </a:rPr>
              <a:t>=-4</a:t>
            </a:r>
            <a:r>
              <a:rPr lang="en-US" altLang="zh-CN" sz="2800" i="1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  <a:sym typeface="+mn-ea"/>
              </a:rPr>
              <a:t>+5</a:t>
            </a:r>
            <a:r>
              <a:rPr lang="en-US" altLang="zh-CN" sz="2800" i="1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  <a:sym typeface="+mn-ea"/>
              </a:rPr>
              <a:t>+5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050031" y="3327157"/>
            <a:ext cx="214376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00000"/>
              </a:lnSpc>
            </a:pPr>
            <a:r>
              <a:rPr lang="zh-CN" altLang="en-US" sz="2800">
                <a:latin typeface="Times New Roman" pitchFamily="18" charset="0"/>
                <a:cs typeface="Times New Roman" pitchFamily="18" charset="0"/>
                <a:sym typeface="+mn-ea"/>
              </a:rPr>
              <a:t>（结合律）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725681" y="3859287"/>
            <a:ext cx="4572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000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  <a:sym typeface="+mn-ea"/>
              </a:rPr>
              <a:t>=(4-8)</a:t>
            </a:r>
            <a:r>
              <a:rPr lang="en-US" altLang="zh-CN" sz="2800" i="1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  <a:sym typeface="+mn-ea"/>
              </a:rPr>
              <a:t>+(2+3)</a:t>
            </a:r>
            <a:r>
              <a:rPr lang="en-US" altLang="zh-CN" sz="2800" i="1"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  <a:sym typeface="+mn-ea"/>
              </a:rPr>
              <a:t>+(7-2)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049396" y="3831982"/>
            <a:ext cx="189484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00000"/>
              </a:lnSpc>
            </a:pPr>
            <a:r>
              <a:rPr lang="zh-CN" altLang="en-US" sz="2800">
                <a:latin typeface="Times New Roman" pitchFamily="18" charset="0"/>
                <a:cs typeface="Times New Roman" pitchFamily="18" charset="0"/>
                <a:sym typeface="+mn-ea"/>
              </a:rPr>
              <a:t>（分配律）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26" name="组合 25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8" name="圆角矩形 27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活动二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7" name="直接连接符 26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4"/>
          <p:cNvSpPr txBox="1"/>
          <p:nvPr/>
        </p:nvSpPr>
        <p:spPr>
          <a:xfrm>
            <a:off x="971600" y="1779662"/>
            <a:ext cx="7775575" cy="1301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sz="2800" b="1" dirty="0">
                <a:sym typeface="+mn-ea"/>
              </a:rPr>
              <a:t>合并同类项：</a:t>
            </a:r>
            <a:r>
              <a:rPr lang="zh-CN" sz="2800" dirty="0">
                <a:solidFill>
                  <a:srgbClr val="0070C0"/>
                </a:solidFill>
                <a:sym typeface="+mn-ea"/>
              </a:rPr>
              <a:t>把多项式中的同类项合并成一项，叫作合并同类项。</a:t>
            </a:r>
            <a:endParaRPr lang="zh-CN" altLang="en-US" sz="2800" dirty="0">
              <a:solidFill>
                <a:srgbClr val="0070C0"/>
              </a:solidFill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5840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827584" y="1131590"/>
            <a:ext cx="8002905" cy="16414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20000"/>
              </a:lnSpc>
            </a:pPr>
            <a:r>
              <a:rPr lang="zh-CN" sz="2800" b="1">
                <a:ea typeface="宋体" panose="02010600030101010101" pitchFamily="2" charset="-122"/>
              </a:rPr>
              <a:t>合并同类项法则：</a:t>
            </a:r>
            <a:r>
              <a:rPr lang="zh-CN" sz="2800" b="0">
                <a:solidFill>
                  <a:srgbClr val="0070C0"/>
                </a:solidFill>
                <a:ea typeface="宋体" panose="02010600030101010101" pitchFamily="2" charset="-122"/>
              </a:rPr>
              <a:t>合并同类项后，所得项的系数是合并前各同类项的系数的和，字母连同它的指数不变。</a:t>
            </a:r>
            <a:endParaRPr lang="zh-CN" altLang="en-US" sz="2800" b="0">
              <a:solidFill>
                <a:srgbClr val="0070C0"/>
              </a:solidFill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8219" y="2859425"/>
            <a:ext cx="7692390" cy="16414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20000"/>
              </a:lnSpc>
            </a:pPr>
            <a:r>
              <a:rPr lang="zh-CN" sz="2800" b="1">
                <a:ea typeface="宋体" panose="02010600030101010101" pitchFamily="2" charset="-122"/>
              </a:rPr>
              <a:t>规定：</a:t>
            </a:r>
            <a:r>
              <a:rPr lang="zh-CN" sz="2800" b="0">
                <a:ea typeface="宋体" panose="02010600030101010101" pitchFamily="2" charset="-122"/>
              </a:rPr>
              <a:t>通常我们把一个多项式的各项按照某个字母的指数从大到小（降幂）或者从小到大（升幂）的顺序排列。</a:t>
            </a:r>
            <a:endParaRPr lang="zh-CN" altLang="en-US" sz="2800" b="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06"/>
          <p:cNvSpPr txBox="1"/>
          <p:nvPr/>
        </p:nvSpPr>
        <p:spPr>
          <a:xfrm>
            <a:off x="899592" y="1203598"/>
            <a:ext cx="76415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sz="2800" b="0">
                <a:latin typeface="Times New Roman" pitchFamily="18" charset="0"/>
                <a:cs typeface="Times New Roman" pitchFamily="18" charset="0"/>
              </a:rPr>
              <a:t>例1</a:t>
            </a:r>
            <a:r>
              <a:rPr lang="en-US" sz="2800" b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b="0">
                <a:latin typeface="Times New Roman" pitchFamily="18" charset="0"/>
                <a:cs typeface="Times New Roman" pitchFamily="18" charset="0"/>
              </a:rPr>
              <a:t>合并下列各式的同类项：</a:t>
            </a:r>
          </a:p>
        </p:txBody>
      </p:sp>
      <p:sp>
        <p:nvSpPr>
          <p:cNvPr id="3" name="文本框 119"/>
          <p:cNvSpPr txBox="1"/>
          <p:nvPr/>
        </p:nvSpPr>
        <p:spPr>
          <a:xfrm>
            <a:off x="906291" y="2660542"/>
            <a:ext cx="5474335" cy="65684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4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  <a:sym typeface="+mn-ea"/>
              </a:rPr>
              <a:t>a</a:t>
            </a:r>
            <a:r>
              <a:rPr lang="en-US" altLang="zh-CN" sz="2800" baseline="30000" dirty="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+3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800" baseline="30000" dirty="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+2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  <a:sym typeface="+mn-ea"/>
              </a:rPr>
              <a:t>ab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-4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  <a:sym typeface="+mn-ea"/>
              </a:rPr>
              <a:t>a</a:t>
            </a:r>
            <a:r>
              <a:rPr lang="en-US" altLang="zh-CN" sz="2800" baseline="30000" dirty="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-4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800" baseline="30000" dirty="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en-US" altLang="zh-CN" sz="2800" u="sng" dirty="0">
                <a:latin typeface="Times New Roman" pitchFamily="18" charset="0"/>
                <a:cs typeface="Times New Roman" pitchFamily="18" charset="0"/>
                <a:sym typeface="+mn-ea"/>
              </a:rPr>
              <a:t>   </a:t>
            </a:r>
            <a:endParaRPr lang="en-US" altLang="zh-CN" sz="2800" b="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26"/>
              <p:cNvSpPr txBox="1"/>
              <p:nvPr/>
            </p:nvSpPr>
            <p:spPr>
              <a:xfrm>
                <a:off x="884961" y="1739792"/>
                <a:ext cx="5199380" cy="92075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20000"/>
                  </a:lnSpc>
                </a:pPr>
                <a:r>
                  <a:rPr lang="zh-CN" sz="2800" b="0" dirty="0">
                    <a:latin typeface="Times New Roman" pitchFamily="18" charset="0"/>
                    <a:cs typeface="Times New Roman" pitchFamily="18" charset="0"/>
                  </a:rPr>
                  <a:t>（1</a:t>
                </a:r>
                <a:r>
                  <a:rPr lang="zh-CN" sz="2800" b="0" dirty="0" smtClean="0">
                    <a:latin typeface="Times New Roman" pitchFamily="18" charset="0"/>
                    <a:cs typeface="Times New Roman" pitchFamily="18" charset="0"/>
                  </a:rPr>
                  <a:t>）</a:t>
                </a:r>
                <a:r>
                  <a:rPr lang="en-US" altLang="zh-CN" sz="2800" b="0" i="1" dirty="0" smtClean="0">
                    <a:latin typeface="Times New Roman" pitchFamily="18" charset="0"/>
                    <a:cs typeface="Times New Roman" pitchFamily="18" charset="0"/>
                  </a:rPr>
                  <a:t>xy</a:t>
                </a:r>
                <a:r>
                  <a:rPr lang="en-US" altLang="zh-CN" sz="2800" b="0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zh-CN" altLang="en-US" sz="2800" b="0" dirty="0" smtClean="0">
                    <a:latin typeface="Times New Roman" pitchFamily="18" charset="0"/>
                    <a:cs typeface="Times New Roman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dirty="0"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dirty="0">
                            <a:latin typeface="Times New Roman" pitchFamily="18" charset="0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800" b="0" i="1" dirty="0" smtClean="0">
                    <a:latin typeface="Times New Roman" pitchFamily="18" charset="0"/>
                    <a:cs typeface="Times New Roman" pitchFamily="18" charset="0"/>
                  </a:rPr>
                  <a:t>xy</a:t>
                </a:r>
                <a:r>
                  <a:rPr lang="en-US" altLang="zh-CN" sz="2800" b="0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zh-CN" altLang="en-US" sz="2800" b="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文本框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961" y="1739792"/>
                <a:ext cx="5199380" cy="920750"/>
              </a:xfrm>
              <a:prstGeom prst="rect">
                <a:avLst/>
              </a:prstGeom>
              <a:blipFill rotWithShape="1">
                <a:blip r:embed="rId2"/>
                <a:stretch>
                  <a:fillRect l="-2345" b="-3311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751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/>
              <p:cNvSpPr txBox="1"/>
              <p:nvPr>
                <p:custDataLst>
                  <p:tags r:id="rId1"/>
                </p:custDataLst>
              </p:nvPr>
            </p:nvSpPr>
            <p:spPr>
              <a:xfrm>
                <a:off x="827584" y="1275606"/>
                <a:ext cx="5199380" cy="343916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sz="2800" b="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解：</a:t>
                </a:r>
                <a:r>
                  <a:rPr lang="en-US" altLang="zh-CN" sz="2800" b="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zh-CN" sz="2800" b="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US" altLang="zh-CN" sz="2800" b="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xy</a:t>
                </a:r>
                <a:r>
                  <a:rPr lang="en-US" altLang="zh-CN" sz="2800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8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xy</a:t>
                </a:r>
                <a:r>
                  <a:rPr lang="en-US" altLang="zh-CN" sz="2800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  <a:p>
                <a:pPr>
                  <a:lnSpc>
                    <a:spcPct val="120000"/>
                  </a:lnSpc>
                </a:pPr>
                <a:r>
                  <a:rPr lang="zh-CN" altLang="en-US" sz="2800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         </a:t>
                </a:r>
                <a:r>
                  <a:rPr lang="zh-CN" alt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＝（</a:t>
                </a:r>
                <a:r>
                  <a:rPr lang="en-US" altLang="zh-CN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zh-CN" altLang="en-US" sz="2800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－</a:t>
                </a:r>
                <a:r>
                  <a:rPr lang="en-US" altLang="zh-CN" sz="2800" dirty="0">
                    <a:solidFill>
                      <a:srgbClr val="FF0000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5</m:t>
                        </m:r>
                      </m:den>
                    </m:f>
                    <m:r>
                      <a:rPr lang="en-US" altLang="zh-CN" sz="2800" i="1" dirty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alt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）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28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xy</a:t>
                </a:r>
                <a:r>
                  <a:rPr lang="en-US" altLang="zh-CN" sz="2800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  <a:p>
                <a:pPr>
                  <a:lnSpc>
                    <a:spcPct val="120000"/>
                  </a:lnSpc>
                </a:pPr>
                <a:r>
                  <a:rPr lang="zh-CN" altLang="en-US" sz="2800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         </a:t>
                </a:r>
                <a:r>
                  <a:rPr lang="zh-CN" alt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＝</a:t>
                </a:r>
                <a:r>
                  <a:rPr lang="zh-CN" altLang="en-US" sz="2800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5</m:t>
                        </m:r>
                      </m:den>
                    </m:f>
                    <m:r>
                      <a:rPr lang="en-US" altLang="zh-CN" sz="2800" i="1" dirty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zh-CN" sz="28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xy</a:t>
                </a:r>
                <a:r>
                  <a:rPr lang="en-US" altLang="zh-CN" sz="2800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  <a:p>
                <a:pPr>
                  <a:lnSpc>
                    <a:spcPct val="120000"/>
                  </a:lnSpc>
                </a:pPr>
                <a:endParaRPr lang="en-US" altLang="zh-CN" sz="28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20000"/>
                  </a:lnSpc>
                </a:pPr>
                <a:endParaRPr lang="zh-CN" altLang="en-US" sz="2800" baseline="30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827584" y="1275606"/>
                <a:ext cx="5199380" cy="3439160"/>
              </a:xfrm>
              <a:prstGeom prst="rect">
                <a:avLst/>
              </a:prstGeom>
              <a:blipFill rotWithShape="1">
                <a:blip r:embed="rId4"/>
                <a:stretch>
                  <a:fillRect l="-2462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文本框 17"/>
          <p:cNvSpPr txBox="1"/>
          <p:nvPr/>
        </p:nvSpPr>
        <p:spPr>
          <a:xfrm>
            <a:off x="4429175" y="1539945"/>
            <a:ext cx="419163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00000"/>
              </a:lnSpc>
            </a:pPr>
            <a:r>
              <a:rPr lang="en-US" alt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+3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+2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en-US" altLang="zh-CN" sz="28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</a:t>
            </a:r>
            <a:endParaRPr lang="en-US" altLang="zh-CN" sz="28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533265" y="2069853"/>
            <a:ext cx="46780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0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=(4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)+(3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)+2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en-US" altLang="zh-CN" sz="28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</a:t>
            </a:r>
            <a:endParaRPr lang="en-US" altLang="zh-CN" sz="28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534535" y="2629288"/>
            <a:ext cx="46780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0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=(4-4)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+(3-4)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+2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en-US" altLang="zh-CN" sz="28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</a:t>
            </a:r>
            <a:endParaRPr lang="en-US" altLang="zh-CN" sz="28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576840" y="3196660"/>
            <a:ext cx="33420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0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=-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b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+2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ab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en-US" altLang="zh-CN" sz="28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</a:t>
            </a:r>
            <a:endParaRPr lang="en-US" altLang="zh-CN" sz="28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903077" y="1275606"/>
            <a:ext cx="8261985" cy="2743835"/>
            <a:chOff x="624" y="1102"/>
            <a:chExt cx="13011" cy="4321"/>
          </a:xfrm>
        </p:grpSpPr>
        <p:sp>
          <p:nvSpPr>
            <p:cNvPr id="104" name="文本框 103"/>
            <p:cNvSpPr txBox="1"/>
            <p:nvPr/>
          </p:nvSpPr>
          <p:spPr>
            <a:xfrm>
              <a:off x="624" y="1102"/>
              <a:ext cx="13011" cy="421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indent="0" eaLnBrk="1" latinLnBrk="0" hangingPunct="1">
                <a:lnSpc>
                  <a:spcPct val="150000"/>
                </a:lnSpc>
              </a:pPr>
              <a:r>
                <a:rPr lang="zh-CN" altLang="en-US" sz="2800" b="0" dirty="0">
                  <a:latin typeface="Times New Roman" pitchFamily="18" charset="0"/>
                  <a:cs typeface="Times New Roman" pitchFamily="18" charset="0"/>
                </a:rPr>
                <a:t>例</a:t>
              </a:r>
              <a:r>
                <a:rPr lang="en-US" altLang="zh-CN" sz="2800" b="0" dirty="0">
                  <a:latin typeface="Times New Roman" pitchFamily="18" charset="0"/>
                  <a:cs typeface="Times New Roman" pitchFamily="18" charset="0"/>
                </a:rPr>
                <a:t>2(1)</a:t>
              </a:r>
              <a:r>
                <a:rPr lang="zh-CN" altLang="en-US" sz="2800" b="0" dirty="0">
                  <a:latin typeface="Times New Roman" pitchFamily="18" charset="0"/>
                  <a:cs typeface="Times New Roman" pitchFamily="18" charset="0"/>
                </a:rPr>
                <a:t>求多项式</a:t>
              </a:r>
              <a:r>
                <a:rPr lang="en-US" altLang="zh-CN" sz="2800" b="0" dirty="0">
                  <a:latin typeface="Times New Roman" pitchFamily="18" charset="0"/>
                  <a:cs typeface="Times New Roman" pitchFamily="18" charset="0"/>
                </a:rPr>
                <a:t> 2</a:t>
              </a:r>
              <a:r>
                <a:rPr lang="en-US" altLang="zh-CN" sz="2800" b="0" i="1" dirty="0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altLang="zh-CN" sz="2800" b="0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sz="2800" b="0" dirty="0">
                  <a:latin typeface="Times New Roman" pitchFamily="18" charset="0"/>
                  <a:cs typeface="Times New Roman" pitchFamily="18" charset="0"/>
                </a:rPr>
                <a:t>-5</a:t>
              </a:r>
              <a:r>
                <a:rPr lang="en-US" altLang="zh-CN" sz="2800" b="0" i="1" dirty="0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altLang="zh-CN" sz="2800" b="0" dirty="0"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US" altLang="zh-CN" sz="2800" b="0" i="1" dirty="0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altLang="zh-CN" sz="2800" b="0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sz="2800" b="0" dirty="0">
                  <a:latin typeface="Times New Roman" pitchFamily="18" charset="0"/>
                  <a:cs typeface="Times New Roman" pitchFamily="18" charset="0"/>
                </a:rPr>
                <a:t>+4</a:t>
              </a:r>
              <a:r>
                <a:rPr lang="en-US" altLang="zh-CN" sz="2800" b="0" i="1" dirty="0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altLang="zh-CN" sz="2800" b="0" dirty="0">
                  <a:latin typeface="Times New Roman" pitchFamily="18" charset="0"/>
                  <a:cs typeface="Times New Roman" pitchFamily="18" charset="0"/>
                </a:rPr>
                <a:t>-3</a:t>
              </a:r>
              <a:r>
                <a:rPr lang="en-US" altLang="zh-CN" sz="2800" b="0" i="1" dirty="0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altLang="zh-CN" sz="2800" b="0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sz="2800" b="0" dirty="0">
                  <a:latin typeface="Times New Roman" pitchFamily="18" charset="0"/>
                  <a:cs typeface="Times New Roman" pitchFamily="18" charset="0"/>
                </a:rPr>
                <a:t>-2 </a:t>
              </a:r>
              <a:r>
                <a:rPr lang="zh-CN" altLang="en-US" sz="2800" b="0" dirty="0">
                  <a:latin typeface="Times New Roman" pitchFamily="18" charset="0"/>
                  <a:cs typeface="Times New Roman" pitchFamily="18" charset="0"/>
                </a:rPr>
                <a:t>的值，</a:t>
              </a:r>
            </a:p>
            <a:p>
              <a:pPr marL="0" indent="0" eaLnBrk="1" latinLnBrk="0" hangingPunct="1">
                <a:lnSpc>
                  <a:spcPct val="150000"/>
                </a:lnSpc>
              </a:pPr>
              <a:r>
                <a:rPr lang="en-US" altLang="zh-CN" sz="2800" b="0" dirty="0">
                  <a:latin typeface="Times New Roman" pitchFamily="18" charset="0"/>
                  <a:cs typeface="Times New Roman" pitchFamily="18" charset="0"/>
                </a:rPr>
                <a:t>      </a:t>
              </a:r>
              <a:r>
                <a:rPr lang="zh-CN" altLang="en-US" sz="2800" b="0" dirty="0">
                  <a:latin typeface="Times New Roman" pitchFamily="18" charset="0"/>
                  <a:cs typeface="Times New Roman" pitchFamily="18" charset="0"/>
                </a:rPr>
                <a:t>其中</a:t>
              </a:r>
            </a:p>
            <a:p>
              <a:pPr marL="0" indent="0" eaLnBrk="1" latinLnBrk="0" hangingPunct="1">
                <a:lnSpc>
                  <a:spcPct val="150000"/>
                </a:lnSpc>
              </a:pPr>
              <a:r>
                <a:rPr lang="en-US" altLang="zh-CN" sz="2800" dirty="0">
                  <a:latin typeface="Times New Roman" pitchFamily="18" charset="0"/>
                  <a:cs typeface="Times New Roman" pitchFamily="18" charset="0"/>
                  <a:sym typeface="+mn-ea"/>
                </a:rPr>
                <a:t>   (2)</a:t>
              </a:r>
              <a:r>
                <a:rPr lang="zh-CN" altLang="en-US" sz="2800" dirty="0">
                  <a:latin typeface="Times New Roman" pitchFamily="18" charset="0"/>
                  <a:cs typeface="Times New Roman" pitchFamily="18" charset="0"/>
                  <a:sym typeface="+mn-ea"/>
                </a:rPr>
                <a:t>求多项式的值</a:t>
              </a:r>
            </a:p>
            <a:p>
              <a:pPr marL="0" indent="0" eaLnBrk="1" latinLnBrk="0" hangingPunct="1">
                <a:lnSpc>
                  <a:spcPct val="150000"/>
                </a:lnSpc>
              </a:pPr>
              <a:r>
                <a:rPr lang="en-US" altLang="zh-CN" sz="2800" b="0" dirty="0">
                  <a:latin typeface="Times New Roman" pitchFamily="18" charset="0"/>
                  <a:cs typeface="Times New Roman" pitchFamily="18" charset="0"/>
                </a:rPr>
                <a:t>      </a:t>
              </a:r>
              <a:r>
                <a:rPr lang="zh-CN" altLang="en-US" sz="2800" b="0" dirty="0">
                  <a:latin typeface="Times New Roman" pitchFamily="18" charset="0"/>
                  <a:cs typeface="Times New Roman" pitchFamily="18" charset="0"/>
                </a:rPr>
                <a:t>其中</a:t>
              </a:r>
            </a:p>
          </p:txBody>
        </p:sp>
        <p:graphicFrame>
          <p:nvGraphicFramePr>
            <p:cNvPr id="3" name="对象 2">
              <a:hlinkClick r:id="" action="ppaction://ole?verb=0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6814176"/>
                </p:ext>
              </p:extLst>
            </p:nvPr>
          </p:nvGraphicFramePr>
          <p:xfrm>
            <a:off x="2773" y="2009"/>
            <a:ext cx="1380" cy="14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9" r:id="rId4" imgW="381000" imgH="393700" progId="Equation.KSEE3">
                    <p:embed/>
                  </p:oleObj>
                </mc:Choice>
                <mc:Fallback>
                  <p:oleObj r:id="rId4" imgW="381000" imgH="393700" progId="Equation.KSEE3">
                    <p:embed/>
                    <p:pic>
                      <p:nvPicPr>
                        <p:cNvPr id="0" name="图片 2048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773" y="2009"/>
                          <a:ext cx="1380" cy="14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" name="对象 -2147482459"/>
            <p:cNvGraphicFramePr>
              <a:graphicFrameLocks noChangeAspect="1"/>
            </p:cNvGraphicFramePr>
            <p:nvPr>
              <p:custDataLst>
                <p:tags r:id="rId2"/>
              </p:custDataLst>
              <p:extLst>
                <p:ext uri="{D42A27DB-BD31-4B8C-83A1-F6EECF244321}">
                  <p14:modId xmlns:p14="http://schemas.microsoft.com/office/powerpoint/2010/main" val="2142139031"/>
                </p:ext>
              </p:extLst>
            </p:nvPr>
          </p:nvGraphicFramePr>
          <p:xfrm>
            <a:off x="5268" y="3030"/>
            <a:ext cx="5890" cy="14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0" r:id="rId6" imgW="1587500" imgH="393700" progId="Equation.KSEE3">
                    <p:embed/>
                  </p:oleObj>
                </mc:Choice>
                <mc:Fallback>
                  <p:oleObj r:id="rId6" imgW="1587500" imgH="393700" progId="Equation.KSEE3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268" y="3030"/>
                          <a:ext cx="5890" cy="146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对象 3">
              <a:hlinkClick r:id="" action="ppaction://ole?verb=0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13336499"/>
                </p:ext>
              </p:extLst>
            </p:nvPr>
          </p:nvGraphicFramePr>
          <p:xfrm>
            <a:off x="2886" y="4050"/>
            <a:ext cx="4515" cy="13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1" r:id="rId8" imgW="1295400" imgH="393700" progId="Equation.KSEE3">
                    <p:embed/>
                  </p:oleObj>
                </mc:Choice>
                <mc:Fallback>
                  <p:oleObj r:id="rId8" imgW="1295400" imgH="393700" progId="Equation.KSEE3">
                    <p:embed/>
                    <p:pic>
                      <p:nvPicPr>
                        <p:cNvPr id="0" name="图片 2049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2886" y="4050"/>
                          <a:ext cx="4515" cy="137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15616" y="1347614"/>
            <a:ext cx="50311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解：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(1)2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-5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+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+4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-3</a:t>
            </a:r>
            <a:r>
              <a:rPr lang="en-US" altLang="zh-CN" sz="2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-2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193211" y="1944514"/>
            <a:ext cx="382841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=2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+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-3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-5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+4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-2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195751" y="2609994"/>
            <a:ext cx="420941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=(2+1-3)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+(-5+4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)x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-2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196386" y="3203719"/>
            <a:ext cx="325564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=-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-2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785586" y="3792814"/>
                <a:ext cx="4361135" cy="684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当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时，原式＝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－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＝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 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zh-CN" altLang="en-US" sz="24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5586" y="3792814"/>
                <a:ext cx="4361135" cy="684162"/>
              </a:xfrm>
              <a:prstGeom prst="rect">
                <a:avLst/>
              </a:prstGeom>
              <a:blipFill rotWithShape="1">
                <a:blip r:embed="rId2"/>
                <a:stretch>
                  <a:fillRect l="-2238" b="-71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4" grpId="0"/>
      <p:bldP spid="15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4"/>
              <p:cNvSpPr txBox="1"/>
              <p:nvPr/>
            </p:nvSpPr>
            <p:spPr>
              <a:xfrm>
                <a:off x="1475656" y="1275606"/>
                <a:ext cx="6408712" cy="3198311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（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2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）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3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a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＋</a:t>
                </a:r>
                <a:r>
                  <a:rPr lang="en-US" altLang="zh-CN" sz="2400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abc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－</a:t>
                </a:r>
                <a:r>
                  <a:rPr lang="en-US" altLang="zh-CN" sz="2400" dirty="0">
                    <a:solidFill>
                      <a:srgbClr val="FF0000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  <m:r>
                      <a:rPr lang="en-US" altLang="zh-CN" sz="2400" i="1" dirty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c</a:t>
                </a:r>
                <a:r>
                  <a:rPr lang="en-US" altLang="zh-CN" sz="2400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2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－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3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a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＋</a:t>
                </a:r>
                <a:r>
                  <a:rPr lang="en-US" altLang="zh-CN" sz="2400" dirty="0">
                    <a:solidFill>
                      <a:srgbClr val="FF0000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  <m:r>
                      <a:rPr lang="en-US" altLang="zh-CN" sz="2400" i="1" dirty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c</a:t>
                </a:r>
                <a:r>
                  <a:rPr lang="en-US" altLang="zh-CN" sz="2400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2</a:t>
                </a:r>
              </a:p>
              <a:p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 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=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（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3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－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3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）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a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 ＋</a:t>
                </a:r>
                <a:r>
                  <a:rPr lang="en-US" altLang="zh-CN" sz="2400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abc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＋（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 －</a:t>
                </a:r>
                <a:r>
                  <a:rPr lang="en-US" altLang="zh-CN" sz="2400" dirty="0">
                    <a:solidFill>
                      <a:srgbClr val="FF0000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zh-CN" altLang="en-US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  <a:sym typeface="+mn-ea"/>
                      </a:rPr>
                      <m:t>＋</m:t>
                    </m:r>
                    <m:r>
                      <m:rPr>
                        <m:nor/>
                      </m:rPr>
                      <a:rPr lang="en-US" altLang="zh-CN" sz="2400" dirty="0">
                        <a:solidFill>
                          <a:srgbClr val="FF0000"/>
                        </a:solidFill>
                        <a:cs typeface="Times New Roman" pitchFamily="18" charset="0"/>
                      </a:rPr>
                      <m:t> </m:t>
                    </m:r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）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c</a:t>
                </a:r>
                <a:r>
                  <a:rPr lang="en-US" altLang="zh-CN" sz="2400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2</a:t>
                </a:r>
              </a:p>
              <a:p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=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 </a:t>
                </a:r>
                <a:r>
                  <a:rPr lang="en-US" altLang="zh-CN" sz="2400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abc</a:t>
                </a:r>
                <a:endParaRPr lang="en-US" altLang="zh-CN" sz="2400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+mn-ea"/>
                </a:endParaRPr>
              </a:p>
              <a:p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当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a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﹣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，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 b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，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c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﹣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3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时，</a:t>
                </a:r>
                <a:endParaRPr lang="en-US" altLang="zh-CN" sz="24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原式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＝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（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﹣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）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×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2 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×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（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﹣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 3 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）＝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 1</a:t>
                </a:r>
                <a:endParaRPr lang="zh-CN" altLang="en-US" sz="24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altLang="zh-CN" sz="24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+mn-ea"/>
                </a:endParaRPr>
              </a:p>
            </p:txBody>
          </p:sp>
        </mc:Choice>
        <mc:Fallback xmlns="">
          <p:sp>
            <p:nvSpPr>
              <p:cNvPr id="2" name="文本框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1275606"/>
                <a:ext cx="6408712" cy="3198311"/>
              </a:xfrm>
              <a:prstGeom prst="rect">
                <a:avLst/>
              </a:prstGeom>
              <a:blipFill rotWithShape="1">
                <a:blip r:embed="rId2"/>
                <a:stretch>
                  <a:fillRect l="-1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034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539552" y="1103120"/>
            <a:ext cx="8171815" cy="334623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b="0" dirty="0">
                <a:latin typeface="Times New Roman" pitchFamily="18" charset="0"/>
                <a:cs typeface="Times New Roman" pitchFamily="18" charset="0"/>
              </a:rPr>
              <a:t>例3（1）水库水位第一天连续下降了</a:t>
            </a:r>
            <a:r>
              <a:rPr lang="en-US" altLang="zh-CN" sz="2400" b="0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altLang="zh-CN" sz="2400" b="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zh-CN" sz="2400" b="0" dirty="0">
                <a:latin typeface="Times New Roman" pitchFamily="18" charset="0"/>
                <a:cs typeface="Times New Roman" pitchFamily="18" charset="0"/>
              </a:rPr>
              <a:t>，平均每小时下降2cm，第二天连续上升了</a:t>
            </a:r>
            <a:r>
              <a:rPr lang="en-US" altLang="zh-CN" sz="2400" i="1" dirty="0">
                <a:latin typeface="Times New Roman" pitchFamily="18" charset="0"/>
                <a:cs typeface="Times New Roman" pitchFamily="18" charset="0"/>
                <a:sym typeface="+mn-ea"/>
              </a:rPr>
              <a:t>a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h</a:t>
            </a:r>
            <a:r>
              <a:rPr lang="zh-CN" sz="2400" b="0" dirty="0">
                <a:latin typeface="Times New Roman" pitchFamily="18" charset="0"/>
                <a:cs typeface="Times New Roman" pitchFamily="18" charset="0"/>
              </a:rPr>
              <a:t>，平均每小时上升0.5cm，这两天水位总的变化情况如何？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en-US" altLang="en-US" sz="2400" b="0" dirty="0">
                <a:latin typeface="Times New Roman" pitchFamily="18" charset="0"/>
                <a:cs typeface="Times New Roman" pitchFamily="18" charset="0"/>
              </a:rPr>
              <a:t>（2）某商店原有5袋大米，每袋大米为</a:t>
            </a:r>
            <a:r>
              <a:rPr lang="en-US" altLang="zh-CN" sz="2400" b="0" i="1" dirty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altLang="en-US" sz="2400" b="0" dirty="0">
                <a:latin typeface="Times New Roman" pitchFamily="18" charset="0"/>
                <a:cs typeface="Times New Roman" pitchFamily="18" charset="0"/>
              </a:rPr>
              <a:t>kg，上午售出3袋，下午又购进同样包装的大米4袋，进货后这个商店有大米多少千克？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27584" y="1109944"/>
            <a:ext cx="7992888" cy="33239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sz="2800" b="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1.理解合并同类项的概念，会判断两个项是否是同类项。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sz="2800" b="0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2.掌握合并同类项法则，熟练应用合并同类项法则合并同类项，并利用法则化简多项式及求多项式的值。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899592" y="1131590"/>
            <a:ext cx="8159750" cy="1684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解：（1）把下降的水位变化量记为负，上升的水位变化量记为正，则第一天水位的变化量是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cm,</a:t>
            </a:r>
            <a:r>
              <a:rPr 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第二天水位的变化量是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0.5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 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cm</a:t>
            </a:r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，由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71600" y="3527661"/>
            <a:ext cx="7578725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可知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这两天水位总的变化情况为下降了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1.5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altLang="zh-CN" sz="24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zh-CN" altLang="en-US" sz="24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。</a:t>
            </a:r>
            <a:endParaRPr lang="en-US" altLang="zh-CN" sz="24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62279" y="2882131"/>
            <a:ext cx="4536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0.5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＝（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0.5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）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1.5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  <p:bldP spid="4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0"/>
          <p:cNvSpPr txBox="1"/>
          <p:nvPr/>
        </p:nvSpPr>
        <p:spPr>
          <a:xfrm>
            <a:off x="755576" y="1203598"/>
            <a:ext cx="8011795" cy="1684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</a:pPr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（2）把进货的数量记为正，售出的数量记为负，则上午大米质量的变化量是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kg</a:t>
            </a:r>
            <a:r>
              <a:rPr lang="zh-CN" altLang="en-US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下午大米质量的变化量是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4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 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kg,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由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67744" y="3003798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－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＝（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－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＝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文本框 105"/>
          <p:cNvSpPr txBox="1"/>
          <p:nvPr/>
        </p:nvSpPr>
        <p:spPr>
          <a:xfrm>
            <a:off x="971600" y="3795886"/>
            <a:ext cx="590677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可知，进货后这个商店有大米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zh-CN" sz="24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altLang="zh-CN" sz="24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kg</a:t>
            </a:r>
          </a:p>
        </p:txBody>
      </p:sp>
    </p:spTree>
    <p:extLst>
      <p:ext uri="{BB962C8B-B14F-4D97-AF65-F5344CB8AC3E}">
        <p14:creationId xmlns:p14="http://schemas.microsoft.com/office/powerpoint/2010/main" val="428883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1932" name="Rectangle 3"/>
              <p:cNvSpPr>
                <a:spLocks noGrp="1"/>
              </p:cNvSpPr>
              <p:nvPr/>
            </p:nvSpPr>
            <p:spPr>
              <a:xfrm>
                <a:off x="734693" y="843558"/>
                <a:ext cx="7704455" cy="161290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/>
              <a:lstStyle/>
              <a:p>
                <a:pPr marL="342900" indent="-342900"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2" charset="-122"/>
                    <a:cs typeface="Times New Roman" pitchFamily="18" charset="0"/>
                  </a:rPr>
                  <a:t> </a:t>
                </a:r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2" charset="-122"/>
                    <a:cs typeface="Times New Roman" pitchFamily="18" charset="0"/>
                  </a:rPr>
                  <a:t>1.</a:t>
                </a:r>
                <a:r>
                  <a:rPr lang="zh-CN" altLang="en-US" sz="2400" b="1" dirty="0" smtClean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若</a:t>
                </a:r>
                <a:r>
                  <a:rPr lang="zh-CN" altLang="en-US" sz="2400" b="1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单项式</a:t>
                </a:r>
                <a:r>
                  <a:rPr lang="zh-CN" altLang="en-US" sz="2400" b="1" i="1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zh-CN" altLang="en-US" sz="2400" b="1" i="1" baseline="30000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m</a:t>
                </a:r>
                <a:r>
                  <a:rPr lang="zh-CN" altLang="en-US" sz="2400" b="1" baseline="30000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﹣ 1</a:t>
                </a:r>
                <a:r>
                  <a:rPr lang="zh-CN" altLang="en-US" sz="2400" b="1" i="1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b</a:t>
                </a:r>
                <a:r>
                  <a:rPr lang="zh-CN" altLang="en-US" sz="2400" b="1" baseline="30000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altLang="en-US" sz="2400" b="1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latin typeface="Cambria Math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i="0" smtClean="0">
                            <a:latin typeface="Times New Roman" pitchFamily="18" charset="0"/>
                            <a:ea typeface="楷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i="0" smtClean="0">
                            <a:latin typeface="Times New Roman" pitchFamily="18" charset="0"/>
                            <a:ea typeface="楷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b="1" i="1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en-US" altLang="zh-CN" sz="2400" b="1" baseline="30000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en-US" altLang="zh-CN" sz="2400" b="1" i="1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b</a:t>
                </a:r>
                <a:r>
                  <a:rPr lang="en-US" altLang="zh-CN" sz="2400" b="1" i="1" baseline="30000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n</a:t>
                </a:r>
                <a:r>
                  <a:rPr lang="zh-CN" altLang="en-US" sz="2400" b="1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 的和仍是单项式，则</a:t>
                </a:r>
                <a:r>
                  <a:rPr lang="zh-CN" altLang="en-US" sz="2400" b="1" i="1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n</a:t>
                </a:r>
                <a:r>
                  <a:rPr lang="zh-CN" altLang="en-US" sz="2400" b="1" i="1" baseline="30000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m</a:t>
                </a:r>
                <a:r>
                  <a:rPr lang="zh-CN" altLang="en-US" sz="2400" b="1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的值</a:t>
                </a:r>
                <a:r>
                  <a:rPr lang="zh-CN" altLang="en-US" sz="2400" b="1" dirty="0" smtClean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是（        ）</a:t>
                </a:r>
                <a:endParaRPr lang="zh-CN" altLang="en-US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zh-CN" altLang="en-US" sz="2400" b="1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     A．3	B．6	       C．8	  D</a:t>
                </a:r>
                <a:r>
                  <a:rPr lang="en-US" altLang="zh-CN" sz="2400" b="1" dirty="0"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</a:rPr>
                  <a:t>.  10</a:t>
                </a:r>
                <a:endParaRPr lang="zh-CN" altLang="en-US" sz="24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1932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693" y="843558"/>
                <a:ext cx="7704455" cy="1612900"/>
              </a:xfrm>
              <a:prstGeom prst="rect">
                <a:avLst/>
              </a:prstGeom>
              <a:blipFill rotWithShape="1">
                <a:blip r:embed="rId2"/>
                <a:stretch>
                  <a:fillRect l="-317" r="-1267" b="-36981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/>
          <p:cNvSpPr txBox="1"/>
          <p:nvPr/>
        </p:nvSpPr>
        <p:spPr>
          <a:xfrm>
            <a:off x="801311" y="2863647"/>
            <a:ext cx="7696200" cy="19002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2.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下列运算中正确的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是（        ）</a:t>
            </a:r>
            <a:endParaRPr lang="zh-CN" altLang="en-US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rgbClr val="0000CC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   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baseline="300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-2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baseline="300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baseline="300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                        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baseline="300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-2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baseline="300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=1     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</a:t>
            </a: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C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1" baseline="300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-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1" baseline="300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=3                                       </a:t>
            </a: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1" baseline="30000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-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=2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x</a:t>
            </a:r>
            <a:endParaRPr lang="zh-CN" altLang="en-US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47703" y="1822751"/>
            <a:ext cx="569912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C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416264" y="2968231"/>
            <a:ext cx="3413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1991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3"/>
          <p:cNvSpPr>
            <a:spLocks noGrp="1"/>
          </p:cNvSpPr>
          <p:nvPr/>
        </p:nvSpPr>
        <p:spPr>
          <a:xfrm>
            <a:off x="297620" y="1042285"/>
            <a:ext cx="8719820" cy="36353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3．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如果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5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1" baseline="30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2400" b="1" i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400" b="1" i="1" baseline="30000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m</a:t>
            </a:r>
            <a:r>
              <a:rPr lang="en-US" altLang="zh-CN" sz="2400" b="1" i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y</a:t>
            </a:r>
            <a:r>
              <a:rPr lang="en-US" altLang="zh-CN" sz="2400" b="1" i="1" baseline="30000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n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是同类项，那么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m 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=____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n 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=____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   4．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合并同类项：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-</a:t>
            </a:r>
            <a:r>
              <a:rPr lang="en-US" altLang="zh-CN" sz="2400" b="1" i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a-a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-2</a:t>
            </a:r>
            <a:r>
              <a:rPr lang="en-US" altLang="zh-CN" sz="2400" b="1" i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=________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；  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-</a:t>
            </a:r>
            <a:r>
              <a:rPr lang="en-US" altLang="zh-CN" sz="2400" b="1" i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xy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-5</a:t>
            </a:r>
            <a:r>
              <a:rPr lang="en-US" altLang="zh-CN" sz="2400" b="1" i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xy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+6</a:t>
            </a:r>
            <a:r>
              <a:rPr lang="en-US" altLang="zh-CN" sz="2400" b="1" i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yx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=______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0.8</a:t>
            </a:r>
            <a:r>
              <a:rPr lang="en-US" altLang="zh-CN" sz="2400" b="1" i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2400" b="1" baseline="30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-</a:t>
            </a:r>
            <a:r>
              <a:rPr lang="en-US" altLang="zh-CN" sz="2400" b="1" i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baseline="30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i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+0.2</a:t>
            </a:r>
            <a:r>
              <a:rPr lang="en-US" altLang="zh-CN" sz="2400" b="1" i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2400" b="1" baseline="30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=_______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；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  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400" b="1" i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baseline="30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i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-4</a:t>
            </a:r>
            <a:r>
              <a:rPr lang="en-US" altLang="zh-CN" sz="2400" b="1" i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2400" b="1" baseline="30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-4+5</a:t>
            </a:r>
            <a:r>
              <a:rPr lang="en-US" altLang="zh-CN" sz="2400" b="1" i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baseline="30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i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+2</a:t>
            </a:r>
            <a:r>
              <a:rPr lang="en-US" altLang="zh-CN" sz="2400" b="1" i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en-US" altLang="zh-CN" sz="2400" b="1" baseline="30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+7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=____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__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_____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endParaRPr lang="zh-CN" altLang="en-US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541065" y="1123245"/>
            <a:ext cx="52811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1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22856" y="2398307"/>
            <a:ext cx="912821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-4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a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974490" y="2964470"/>
            <a:ext cx="43497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0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378323" y="3597047"/>
            <a:ext cx="1185863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ab</a:t>
            </a:r>
            <a:r>
              <a:rPr lang="en-US" altLang="zh-CN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-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a</a:t>
            </a:r>
            <a:r>
              <a:rPr lang="en-US" altLang="zh-CN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  <a:sym typeface="Arial" panose="020B0604020202020204" pitchFamily="34" charset="0"/>
              </a:rPr>
              <a:t>2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b</a:t>
            </a:r>
          </a:p>
        </p:txBody>
      </p:sp>
      <p:sp>
        <p:nvSpPr>
          <p:cNvPr id="24586" name="文本框 7"/>
          <p:cNvSpPr txBox="1"/>
          <p:nvPr/>
        </p:nvSpPr>
        <p:spPr>
          <a:xfrm>
            <a:off x="6230584" y="1123245"/>
            <a:ext cx="271462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2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390412" y="4256231"/>
            <a:ext cx="2234630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2" charset="-122"/>
                <a:cs typeface="Times New Roman" pitchFamily="18" charset="0"/>
              </a:rPr>
              <a:t>8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a</a:t>
            </a:r>
            <a:r>
              <a:rPr lang="en-US" altLang="zh-CN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2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-2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ab</a:t>
            </a:r>
            <a:r>
              <a:rPr lang="en-US" altLang="zh-CN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itchFamily="18" charset="0"/>
              </a:rPr>
              <a:t>+3</a:t>
            </a:r>
          </a:p>
        </p:txBody>
      </p:sp>
    </p:spTree>
    <p:extLst>
      <p:ext uri="{BB962C8B-B14F-4D97-AF65-F5344CB8AC3E}">
        <p14:creationId xmlns:p14="http://schemas.microsoft.com/office/powerpoint/2010/main" val="87726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24586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47859" y="2116234"/>
            <a:ext cx="1963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合并同类项</a:t>
            </a:r>
            <a:endParaRPr lang="zh-CN" alt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2411760" y="1347614"/>
            <a:ext cx="662507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/>
              <a:t>同类项：</a:t>
            </a:r>
            <a:r>
              <a:rPr lang="zh-CN" altLang="en-US" sz="2200" dirty="0" smtClean="0"/>
              <a:t>①所含字母相同</a:t>
            </a:r>
            <a:endParaRPr lang="en-US" altLang="zh-CN" sz="2200" dirty="0" smtClean="0"/>
          </a:p>
          <a:p>
            <a:pPr>
              <a:lnSpc>
                <a:spcPct val="150000"/>
              </a:lnSpc>
            </a:pPr>
            <a:r>
              <a:rPr lang="zh-CN" altLang="en-US" sz="2200" dirty="0" smtClean="0"/>
              <a:t>               ②相同字母指数也相同</a:t>
            </a:r>
            <a:endParaRPr lang="en-US" altLang="zh-CN" sz="2200" dirty="0" smtClean="0"/>
          </a:p>
          <a:p>
            <a:pPr>
              <a:lnSpc>
                <a:spcPct val="150000"/>
              </a:lnSpc>
            </a:pPr>
            <a:r>
              <a:rPr lang="zh-CN" altLang="en-US" sz="2200" dirty="0" smtClean="0"/>
              <a:t>合并同类项</a:t>
            </a:r>
            <a:r>
              <a:rPr lang="en-US" altLang="zh-CN" sz="2200" dirty="0" smtClean="0"/>
              <a:t>;</a:t>
            </a:r>
            <a:r>
              <a:rPr lang="zh-CN" altLang="en-US" sz="2200" dirty="0" smtClean="0"/>
              <a:t>把多项式中的同类项合并成一项</a:t>
            </a:r>
            <a:endParaRPr lang="en-US" altLang="zh-CN" sz="2200" dirty="0" smtClean="0"/>
          </a:p>
          <a:p>
            <a:pPr>
              <a:lnSpc>
                <a:spcPct val="150000"/>
              </a:lnSpc>
            </a:pPr>
            <a:r>
              <a:rPr lang="zh-CN" altLang="en-US" sz="2200" dirty="0" smtClean="0"/>
              <a:t>法则：①所得项的系数是合并前各同类项的系数的和</a:t>
            </a:r>
            <a:endParaRPr lang="en-US" altLang="zh-CN" sz="2200" dirty="0" smtClean="0"/>
          </a:p>
          <a:p>
            <a:pPr>
              <a:lnSpc>
                <a:spcPct val="150000"/>
              </a:lnSpc>
            </a:pPr>
            <a:r>
              <a:rPr lang="zh-CN" altLang="en-US" sz="2200" dirty="0" smtClean="0"/>
              <a:t>           ②字母连同它的指数不变</a:t>
            </a:r>
            <a:endParaRPr lang="en-US" altLang="zh-CN" sz="2200" dirty="0"/>
          </a:p>
        </p:txBody>
      </p:sp>
      <p:sp>
        <p:nvSpPr>
          <p:cNvPr id="22" name="左大括号 21"/>
          <p:cNvSpPr/>
          <p:nvPr/>
        </p:nvSpPr>
        <p:spPr>
          <a:xfrm>
            <a:off x="2195736" y="1635646"/>
            <a:ext cx="216024" cy="1728192"/>
          </a:xfrm>
          <a:prstGeom prst="leftBrace">
            <a:avLst>
              <a:gd name="adj1" fmla="val 68351"/>
              <a:gd name="adj2" fmla="val 5000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016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2067694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214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19897" y="1275606"/>
            <a:ext cx="7935070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学习重点：</a:t>
            </a:r>
            <a:r>
              <a:rPr 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掌握合并同类项法则，熟练应用合并同类项法则合并同类项，并利用法则化简多项式及求多项式的值。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学习难点：</a:t>
            </a:r>
            <a:r>
              <a:rPr 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掌握合并同类项法则，熟练应用合并同类项法则合并同类项，并利用法则化简多项式及求多项式的值。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062658" y="1275829"/>
            <a:ext cx="854075" cy="497840"/>
            <a:chOff x="1055" y="1954"/>
            <a:chExt cx="1029" cy="554"/>
          </a:xfrm>
          <a:solidFill>
            <a:srgbClr val="009FB0"/>
          </a:solidFill>
        </p:grpSpPr>
        <p:sp>
          <p:nvSpPr>
            <p:cNvPr id="5" name="椭圆 4"/>
            <p:cNvSpPr/>
            <p:nvPr/>
          </p:nvSpPr>
          <p:spPr>
            <a:xfrm>
              <a:off x="1055" y="1954"/>
              <a:ext cx="554" cy="55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530" y="1954"/>
              <a:ext cx="554" cy="55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43608" y="1209789"/>
            <a:ext cx="7833360" cy="7073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 eaLnBrk="1" latinLnBrk="0" hangingPunct="1">
              <a:lnSpc>
                <a:spcPct val="120000"/>
              </a:lnSpc>
            </a:pPr>
            <a:r>
              <a:rPr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</a:t>
            </a:r>
            <a:r>
              <a:rPr sz="2800" dirty="0">
                <a:latin typeface="黑体" panose="02010609060101010101" pitchFamily="49" charset="-122"/>
                <a:ea typeface="黑体" panose="02010609060101010101" pitchFamily="49" charset="-122"/>
              </a:rPr>
              <a:t>：有理数的加法有那些运算律？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174543" y="3403714"/>
            <a:ext cx="476250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buClrTx/>
              <a:buSzTx/>
            </a:pPr>
            <a:r>
              <a:rPr lang="zh-CN" altLang="en-US" sz="2800">
                <a:sym typeface="+mn-ea"/>
              </a:rPr>
              <a:t>分配律：</a:t>
            </a:r>
            <a:r>
              <a:rPr lang="en-US" altLang="zh-CN" sz="2800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a</a:t>
            </a:r>
            <a:r>
              <a:rPr lang="en-US" altLang="zh-CN" sz="2800">
                <a:latin typeface="Times New Roman" panose="02020603050405020304" charset="0"/>
                <a:cs typeface="Times New Roman" panose="02020603050405020304" charset="0"/>
                <a:sym typeface="+mn-ea"/>
              </a:rPr>
              <a:t>(</a:t>
            </a:r>
            <a:r>
              <a:rPr lang="en-US" altLang="zh-CN" sz="2800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b</a:t>
            </a:r>
            <a:r>
              <a:rPr lang="en-US" altLang="zh-CN" sz="2800">
                <a:sym typeface="+mn-ea"/>
              </a:rPr>
              <a:t>+</a:t>
            </a:r>
            <a:r>
              <a:rPr lang="en-US" altLang="zh-CN" sz="2800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c</a:t>
            </a:r>
            <a:r>
              <a:rPr lang="en-US" altLang="zh-CN" sz="2800">
                <a:latin typeface="Times New Roman" panose="02020603050405020304" charset="0"/>
                <a:cs typeface="Times New Roman" panose="02020603050405020304" charset="0"/>
                <a:sym typeface="+mn-ea"/>
              </a:rPr>
              <a:t>)</a:t>
            </a:r>
            <a:r>
              <a:rPr lang="en-US" altLang="zh-CN" sz="2800">
                <a:sym typeface="+mn-ea"/>
              </a:rPr>
              <a:t>=</a:t>
            </a:r>
            <a:r>
              <a:rPr lang="en-US" altLang="zh-CN" sz="2800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ab</a:t>
            </a:r>
            <a:r>
              <a:rPr lang="en-US" altLang="zh-CN" sz="2800">
                <a:sym typeface="+mn-ea"/>
              </a:rPr>
              <a:t>+</a:t>
            </a:r>
            <a:r>
              <a:rPr lang="en-US" altLang="zh-CN" sz="2800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ac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75178" y="1927339"/>
            <a:ext cx="4576445" cy="6076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20000"/>
              </a:lnSpc>
            </a:pPr>
            <a:r>
              <a:rPr lang="zh-CN" altLang="en-US" sz="2800" dirty="0">
                <a:sym typeface="+mn-ea"/>
              </a:rPr>
              <a:t>交换律：</a:t>
            </a:r>
            <a:r>
              <a:rPr lang="en-US" altLang="zh-CN" sz="2800" i="1" dirty="0" err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a</a:t>
            </a:r>
            <a:r>
              <a:rPr lang="en-US" altLang="zh-CN" sz="2800" dirty="0" err="1">
                <a:sym typeface="+mn-ea"/>
              </a:rPr>
              <a:t>+</a:t>
            </a:r>
            <a:r>
              <a:rPr lang="en-US" altLang="zh-CN" sz="2800" i="1" dirty="0" err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b</a:t>
            </a:r>
            <a:r>
              <a:rPr lang="en-US" altLang="zh-CN" sz="2800" dirty="0">
                <a:sym typeface="+mn-ea"/>
              </a:rPr>
              <a:t>=</a:t>
            </a:r>
            <a:r>
              <a:rPr lang="en-US" altLang="zh-CN" sz="2800" i="1" dirty="0" err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b</a:t>
            </a:r>
            <a:r>
              <a:rPr lang="en-US" altLang="zh-CN" sz="2800" dirty="0" err="1">
                <a:sym typeface="+mn-ea"/>
              </a:rPr>
              <a:t>+</a:t>
            </a:r>
            <a:r>
              <a:rPr lang="en-US" altLang="zh-CN" sz="2800" i="1" dirty="0" err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a</a:t>
            </a:r>
            <a:endParaRPr lang="zh-CN" altLang="en-US" sz="2800" dirty="0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74543" y="2644254"/>
            <a:ext cx="4761865" cy="6076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20000"/>
              </a:lnSpc>
            </a:pPr>
            <a:r>
              <a:rPr lang="zh-CN" altLang="en-US" sz="2800">
                <a:sym typeface="+mn-ea"/>
              </a:rPr>
              <a:t>结合律：</a:t>
            </a:r>
            <a:r>
              <a:rPr lang="en-US" altLang="zh-CN" sz="2800">
                <a:latin typeface="Times New Roman" panose="02020603050405020304" charset="0"/>
                <a:cs typeface="Times New Roman" panose="02020603050405020304" charset="0"/>
                <a:sym typeface="+mn-ea"/>
              </a:rPr>
              <a:t>(</a:t>
            </a:r>
            <a:r>
              <a:rPr lang="en-US" altLang="zh-CN" sz="2800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a</a:t>
            </a:r>
            <a:r>
              <a:rPr lang="en-US" altLang="zh-CN" sz="2800">
                <a:sym typeface="+mn-ea"/>
              </a:rPr>
              <a:t>+</a:t>
            </a:r>
            <a:r>
              <a:rPr lang="en-US" altLang="zh-CN" sz="2800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b</a:t>
            </a:r>
            <a:r>
              <a:rPr lang="en-US" altLang="zh-CN" sz="2800">
                <a:latin typeface="Times New Roman" panose="02020603050405020304" charset="0"/>
                <a:cs typeface="Times New Roman" panose="02020603050405020304" charset="0"/>
                <a:sym typeface="+mn-ea"/>
              </a:rPr>
              <a:t>)</a:t>
            </a:r>
            <a:r>
              <a:rPr lang="en-US" altLang="zh-CN" sz="2800">
                <a:sym typeface="+mn-ea"/>
              </a:rPr>
              <a:t>+</a:t>
            </a:r>
            <a:r>
              <a:rPr lang="en-US" altLang="zh-CN" sz="2800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c</a:t>
            </a:r>
            <a:r>
              <a:rPr lang="en-US" altLang="zh-CN" sz="2800">
                <a:sym typeface="+mn-ea"/>
              </a:rPr>
              <a:t>=</a:t>
            </a:r>
            <a:r>
              <a:rPr lang="en-US" altLang="zh-CN" sz="2800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a</a:t>
            </a:r>
            <a:r>
              <a:rPr lang="en-US" altLang="zh-CN" sz="2800">
                <a:sym typeface="+mn-ea"/>
              </a:rPr>
              <a:t>+</a:t>
            </a:r>
            <a:r>
              <a:rPr lang="en-US" altLang="zh-CN" sz="2800">
                <a:latin typeface="Times New Roman" panose="02020603050405020304" charset="0"/>
                <a:cs typeface="Times New Roman" panose="02020603050405020304" charset="0"/>
                <a:sym typeface="+mn-ea"/>
              </a:rPr>
              <a:t>(</a:t>
            </a:r>
            <a:r>
              <a:rPr lang="en-US" altLang="zh-CN" sz="2800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b</a:t>
            </a:r>
            <a:r>
              <a:rPr lang="en-US" altLang="zh-CN" sz="2800">
                <a:sym typeface="+mn-ea"/>
              </a:rPr>
              <a:t>+</a:t>
            </a:r>
            <a:r>
              <a:rPr lang="en-US" altLang="zh-CN" sz="2800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c</a:t>
            </a:r>
            <a:r>
              <a:rPr lang="en-US" altLang="zh-CN" sz="2800">
                <a:latin typeface="Times New Roman" panose="02020603050405020304" charset="0"/>
                <a:cs typeface="Times New Roman" panose="02020603050405020304" charset="0"/>
                <a:sym typeface="+mn-ea"/>
              </a:rPr>
              <a:t>)</a:t>
            </a:r>
            <a:endParaRPr lang="zh-CN" altLang="en-US" sz="280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9" grpId="2"/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39551" y="987574"/>
            <a:ext cx="8255635" cy="378565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just">
              <a:lnSpc>
                <a:spcPct val="125000"/>
              </a:lnSpc>
            </a:pPr>
            <a:r>
              <a:rPr lang="en-US" altLang="zh-CN" sz="2400" b="0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zh-CN" sz="2400" b="0" dirty="0">
                <a:latin typeface="Times New Roman" pitchFamily="18" charset="0"/>
                <a:cs typeface="Times New Roman" pitchFamily="18" charset="0"/>
              </a:rPr>
              <a:t>港珠澳大桥是集主桥、海底隧道和</a:t>
            </a:r>
            <a:r>
              <a:rPr lang="zh-CN" sz="2400" b="0" dirty="0" smtClean="0">
                <a:latin typeface="Times New Roman" pitchFamily="18" charset="0"/>
                <a:cs typeface="Times New Roman" pitchFamily="18" charset="0"/>
              </a:rPr>
              <a:t>人工岛</a:t>
            </a:r>
            <a:r>
              <a:rPr lang="zh-CN" altLang="en-US" sz="2400" b="0" dirty="0" smtClean="0">
                <a:latin typeface="Times New Roman" pitchFamily="18" charset="0"/>
                <a:cs typeface="Times New Roman" pitchFamily="18" charset="0"/>
              </a:rPr>
              <a:t>于</a:t>
            </a:r>
            <a:r>
              <a:rPr lang="zh-CN" sz="2400" b="0" dirty="0" smtClean="0">
                <a:latin typeface="Times New Roman" pitchFamily="18" charset="0"/>
                <a:cs typeface="Times New Roman" pitchFamily="18" charset="0"/>
              </a:rPr>
              <a:t>一体</a:t>
            </a:r>
            <a:r>
              <a:rPr lang="zh-CN" sz="2400" b="0" dirty="0">
                <a:latin typeface="Times New Roman" pitchFamily="18" charset="0"/>
                <a:cs typeface="Times New Roman" pitchFamily="18" charset="0"/>
              </a:rPr>
              <a:t>的世界上最长的跨海大桥，一辆汽车从香港口岸行驶到东人工岛的平均速度为96 km/h，在海底隧道和主桥上行驶的平均速度分别为72 km/h和92 km/h。汽车从香港口岸到西人工岛包含两段路程，一段为香港口岸到东人工岛，另一段为海底隧道，如果汽车通过海底隧道需要</a:t>
            </a:r>
            <a:r>
              <a:rPr lang="en-US" altLang="zh-CN" sz="2400" b="0" i="1" dirty="0">
                <a:latin typeface="Times New Roman" pitchFamily="18" charset="0"/>
                <a:cs typeface="Times New Roman" pitchFamily="18" charset="0"/>
              </a:rPr>
              <a:t>a h</a:t>
            </a:r>
            <a:r>
              <a:rPr lang="zh-CN" sz="2400" b="0" dirty="0">
                <a:latin typeface="Times New Roman" pitchFamily="18" charset="0"/>
                <a:cs typeface="Times New Roman" pitchFamily="18" charset="0"/>
              </a:rPr>
              <a:t>，从香港口岸行驶到东人工岛的时间是通过海底隧道时间的1.25倍，则香港口岸到西工岛的全长</a:t>
            </a:r>
            <a:r>
              <a:rPr lang="en-US" altLang="zh-CN" sz="2400" b="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sz="2400" b="0" dirty="0">
                <a:latin typeface="Times New Roman" pitchFamily="18" charset="0"/>
                <a:cs typeface="Times New Roman" pitchFamily="18" charset="0"/>
              </a:rPr>
              <a:t>单位</a:t>
            </a:r>
            <a:r>
              <a:rPr lang="en-US" altLang="zh-CN" sz="2400" b="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zh-CN" sz="2400" i="1" dirty="0">
                <a:latin typeface="Times New Roman" pitchFamily="18" charset="0"/>
                <a:cs typeface="Times New Roman" pitchFamily="18" charset="0"/>
                <a:sym typeface="+mn-ea"/>
              </a:rPr>
              <a:t>km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)</a:t>
            </a:r>
            <a:r>
              <a:rPr lang="zh-CN" sz="2400" b="0" dirty="0">
                <a:latin typeface="Times New Roman" pitchFamily="18" charset="0"/>
                <a:cs typeface="Times New Roman" pitchFamily="18" charset="0"/>
              </a:rPr>
              <a:t>是</a:t>
            </a:r>
            <a:r>
              <a:rPr lang="zh-CN" sz="2400" b="0" u="sng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400" b="0" u="sng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sz="2400" b="0" u="sng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b="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sz="2400" b="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0" u="sng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sz="2400" b="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0" u="sng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b="0" u="sng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zh-CN" sz="2400" b="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sz="2400" b="0" dirty="0">
                <a:latin typeface="Times New Roman" pitchFamily="18" charset="0"/>
                <a:cs typeface="Times New Roman" pitchFamily="18" charset="0"/>
              </a:rPr>
              <a:t>即</a:t>
            </a:r>
            <a:r>
              <a:rPr lang="zh-CN" sz="2400" b="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0" u="sng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sz="2400" b="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0" u="sng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zh-CN" sz="2400" b="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0" u="sng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zh-CN" sz="2400" b="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sz="24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45488" y="419687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96×1.25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zh-CN" altLang="en-US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8144" y="4200291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120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zh-CN" altLang="en-US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99"/>
          <p:cNvSpPr txBox="1"/>
          <p:nvPr/>
        </p:nvSpPr>
        <p:spPr>
          <a:xfrm>
            <a:off x="899661" y="1707654"/>
            <a:ext cx="38544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如何计算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altLang="zh-CN" sz="2800" b="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+120</a:t>
            </a:r>
            <a:r>
              <a:rPr lang="en-US" altLang="zh-CN" sz="2800" b="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呢？</a:t>
            </a:r>
            <a:endParaRPr lang="zh-CN" alt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4" name="组合 3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5" name="直接连接符 4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109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554355" y="1273175"/>
            <a:ext cx="0" cy="361950"/>
          </a:xfrm>
          <a:prstGeom prst="line">
            <a:avLst/>
          </a:prstGeom>
          <a:ln w="19050" cmpd="sng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99593" y="1127107"/>
            <a:ext cx="8064896" cy="341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sz="2400" dirty="0">
                <a:latin typeface="Times New Roman" pitchFamily="18" charset="0"/>
                <a:cs typeface="Times New Roman" pitchFamily="18" charset="0"/>
              </a:rPr>
              <a:t>按要求进行下列运算：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sz="24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zh-CN" sz="2400" dirty="0">
                <a:latin typeface="Times New Roman" pitchFamily="18" charset="0"/>
                <a:cs typeface="Times New Roman" pitchFamily="18" charset="0"/>
              </a:rPr>
              <a:t>运用运算律计算：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  72×2+120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×2=</a:t>
            </a:r>
            <a:r>
              <a:rPr lang="en-US" altLang="zh-CN" sz="2400" u="sng" dirty="0"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en-US" altLang="zh-CN" sz="2400" u="sng" dirty="0" smtClean="0"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                       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   72×(-2)+120×(-2)=</a:t>
            </a:r>
            <a:r>
              <a:rPr lang="en-US" altLang="zh-CN" sz="2400" u="sng" dirty="0">
                <a:latin typeface="Times New Roman" pitchFamily="18" charset="0"/>
                <a:cs typeface="Times New Roman" pitchFamily="18" charset="0"/>
                <a:sym typeface="+mn-ea"/>
              </a:rPr>
              <a:t>              </a:t>
            </a:r>
            <a:r>
              <a:rPr lang="en-US" altLang="zh-CN" sz="2400" u="sng" dirty="0" smtClean="0"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  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. </a:t>
            </a:r>
            <a:r>
              <a:rPr lang="en-US" altLang="zh-CN" sz="2400" u="sng" dirty="0"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endParaRPr lang="en-US" altLang="zh-CN" sz="2400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en-US" altLang="zh-CN" sz="2400" dirty="0" err="1">
                <a:latin typeface="Times New Roman" pitchFamily="18" charset="0"/>
                <a:cs typeface="Times New Roman" pitchFamily="18" charset="0"/>
              </a:rPr>
              <a:t>根据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(1)中的方法完成下面的运算，并说明其中的道理：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72</a:t>
            </a:r>
            <a:r>
              <a:rPr lang="en-US" altLang="zh-CN" sz="2400" i="1" dirty="0">
                <a:latin typeface="Times New Roman" pitchFamily="18" charset="0"/>
                <a:cs typeface="Times New Roman" pitchFamily="18" charset="0"/>
                <a:sym typeface="+mn-ea"/>
              </a:rPr>
              <a:t>a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+120</a:t>
            </a:r>
            <a:r>
              <a:rPr lang="en-US" altLang="zh-CN" sz="2400" i="1" dirty="0">
                <a:latin typeface="Times New Roman" pitchFamily="18" charset="0"/>
                <a:cs typeface="Times New Roman" pitchFamily="18" charset="0"/>
                <a:sym typeface="+mn-ea"/>
              </a:rPr>
              <a:t>a=</a:t>
            </a:r>
            <a:r>
              <a:rPr lang="en-US" altLang="zh-CN" sz="2400" i="1" u="sng" dirty="0"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                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23928" y="2246800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(72+120)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×2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192×2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79912" y="2800799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(72+120)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×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﹣2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）＝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192×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﹣2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）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59832" y="3867894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(72+120)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192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799782" y="956134"/>
            <a:ext cx="8264525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sz="2800" b="0" dirty="0" err="1">
                <a:latin typeface="Times New Roman" pitchFamily="18" charset="0"/>
                <a:cs typeface="Times New Roman" pitchFamily="18" charset="0"/>
              </a:rPr>
              <a:t>根据以上探究过程完成下列题目</a:t>
            </a:r>
            <a:r>
              <a:rPr sz="2800" b="0" dirty="0">
                <a:latin typeface="Times New Roman" pitchFamily="18" charset="0"/>
                <a:cs typeface="Times New Roman" pitchFamily="18" charset="0"/>
              </a:rPr>
              <a:t>：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(1)72</a:t>
            </a:r>
            <a:r>
              <a:rPr lang="en-US" sz="2800" b="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-120</a:t>
            </a:r>
            <a:r>
              <a:rPr lang="en-US" sz="2800" b="0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=(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="0" i="1" dirty="0">
                <a:latin typeface="Times New Roman" pitchFamily="18" charset="0"/>
                <a:cs typeface="Times New Roman" pitchFamily="18" charset="0"/>
              </a:rPr>
              <a:t>a=</a:t>
            </a:r>
            <a:r>
              <a:rPr lang="en-US" sz="2800" b="0" i="1" u="sng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.</a:t>
            </a:r>
            <a:endParaRPr sz="2800" b="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(2)3</a:t>
            </a:r>
            <a:r>
              <a:rPr lang="en-US" sz="2800" b="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b="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sz="2800" b="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b="0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=(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="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b="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800" b="0" u="sng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0" u="sng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.</a:t>
            </a:r>
            <a:endParaRPr sz="2800" b="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(3)3</a:t>
            </a:r>
            <a:r>
              <a:rPr lang="en-US" sz="2800" b="0" i="1" dirty="0"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en-US" sz="2800" b="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sz="2800" b="0" i="1" dirty="0"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en-US" sz="2800" b="0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=( 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="0" i="1" dirty="0"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en-US" sz="2800" b="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800" b="0" u="sng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b="0" u="sng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72172" y="3632659"/>
            <a:ext cx="7953375" cy="11146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25000"/>
              </a:lnSpc>
            </a:pPr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思考：</a:t>
            </a:r>
            <a:r>
              <a:rPr sz="2800" b="0" dirty="0" err="1">
                <a:latin typeface="Times New Roman" pitchFamily="18" charset="0"/>
                <a:cs typeface="Times New Roman" pitchFamily="18" charset="0"/>
              </a:rPr>
              <a:t>上述运算有什么共同特点，你能从中得出什么规律</a:t>
            </a:r>
            <a:r>
              <a:rPr sz="2800" b="0" dirty="0">
                <a:latin typeface="Times New Roman" pitchFamily="18" charset="0"/>
                <a:cs typeface="Times New Roman" pitchFamily="18" charset="0"/>
              </a:rPr>
              <a:t>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169284" y="1767791"/>
            <a:ext cx="16795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72-120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163371" y="2384755"/>
            <a:ext cx="9823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3+2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189238" y="3059666"/>
            <a:ext cx="10769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3-4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148064" y="2968449"/>
            <a:ext cx="13023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xy</a:t>
            </a:r>
            <a:r>
              <a:rPr lang="en-US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46662" y="2374908"/>
            <a:ext cx="10109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m</a:t>
            </a:r>
            <a:r>
              <a:rPr lang="en-US" sz="28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20072" y="1707654"/>
            <a:ext cx="13817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-48</a:t>
            </a: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 </a:t>
            </a:r>
            <a:endParaRPr lang="en-US" altLang="zh-CN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7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9170" y="1203598"/>
            <a:ext cx="8490074" cy="33239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just" eaLnBrk="1" latinLnBrk="0" hangingPunct="1">
              <a:lnSpc>
                <a:spcPct val="125000"/>
              </a:lnSpc>
            </a:pP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（1）中的多项式的项</a:t>
            </a: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和</a:t>
            </a: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-120</a:t>
            </a:r>
            <a:r>
              <a:rPr lang="en-US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，它们含有相同的字母</a:t>
            </a:r>
            <a:r>
              <a:rPr lang="en-US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，并且</a:t>
            </a:r>
            <a:r>
              <a:rPr lang="en-US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的指数都是1；</a:t>
            </a:r>
          </a:p>
          <a:p>
            <a:pPr marL="0" indent="0" algn="just" eaLnBrk="1" latinLnBrk="0" hangingPunct="1">
              <a:lnSpc>
                <a:spcPct val="125000"/>
              </a:lnSpc>
            </a:pP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（2）中的多项式的项</a:t>
            </a: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和</a:t>
            </a: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，含有相同的字母</a:t>
            </a:r>
            <a:r>
              <a:rPr lang="en-US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，并且</a:t>
            </a:r>
            <a:r>
              <a:rPr lang="en-US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的指数都是2；</a:t>
            </a:r>
          </a:p>
          <a:p>
            <a:pPr marL="0" indent="0" algn="just" eaLnBrk="1" latinLnBrk="0" hangingPunct="1">
              <a:lnSpc>
                <a:spcPct val="125000"/>
              </a:lnSpc>
            </a:pP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（3）中的多项式的项</a:t>
            </a: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en-US" sz="2800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与</a:t>
            </a:r>
            <a:r>
              <a:rPr lang="en-U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en-US" sz="2800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，都含有字母</a:t>
            </a:r>
            <a:r>
              <a:rPr lang="en-US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，并且</a:t>
            </a:r>
            <a:r>
              <a:rPr lang="en-US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的指数都是1，</a:t>
            </a:r>
            <a:r>
              <a:rPr lang="en-US" sz="2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的指数都是2。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03cb5ca4-3200-47ea-8909-9a8b1196cda9"/>
  <p:tag name="COMMONDATA" val="eyJoZGlkIjoiOGY5ZTQ3ZTQxYzI3OGMwMDQ1ZGRjYjQ5NzM3NTRkMTIifQ=="/>
  <p:tag name="commondata" val="eyJoZGlkIjoiMjY4NDIwODRhNmQ3NGE4OTVhOTFmNjZkMGQxOGMzYm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1150</Words>
  <Application>Microsoft Office PowerPoint</Application>
  <PresentationFormat>全屏显示(16:9)</PresentationFormat>
  <Paragraphs>112</Paragraphs>
  <Slides>25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Arial</vt:lpstr>
      <vt:lpstr>宋体</vt:lpstr>
      <vt:lpstr>隶书</vt:lpstr>
      <vt:lpstr>Calibri</vt:lpstr>
      <vt:lpstr>黑体</vt:lpstr>
      <vt:lpstr>楷体</vt:lpstr>
      <vt:lpstr>Times New Roman</vt:lpstr>
      <vt:lpstr>Cambria Math</vt:lpstr>
      <vt:lpstr>2_自定义设计方案</vt:lpstr>
      <vt:lpstr>WPS 公式 3.0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801</cp:revision>
  <dcterms:created xsi:type="dcterms:W3CDTF">2023-10-19T08:02:00Z</dcterms:created>
  <dcterms:modified xsi:type="dcterms:W3CDTF">2024-08-21T07:44:24Z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0586E33F8C27458F9B89CC064EB8904A_13</vt:lpwstr>
  </property>
</Properties>
</file>